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AA519E-5F7B-49C9-8F6F-3AB7DF81B96D}" v="2" dt="2021-08-11T20:00:28.8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slideViewPr>
    <p:cSldViewPr>
      <p:cViewPr varScale="1">
        <p:scale>
          <a:sx n="89" d="100"/>
          <a:sy n="89" d="100"/>
        </p:scale>
        <p:origin x="-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jamin Peterson" userId="1c8f4ff88f1e515c" providerId="Windows Live" clId="Web-{AAAA519E-5F7B-49C9-8F6F-3AB7DF81B96D}"/>
    <pc:docChg chg="delSld modSld">
      <pc:chgData name="Benjamin Peterson" userId="1c8f4ff88f1e515c" providerId="Windows Live" clId="Web-{AAAA519E-5F7B-49C9-8F6F-3AB7DF81B96D}" dt="2021-08-11T20:00:28.846" v="1"/>
      <pc:docMkLst>
        <pc:docMk/>
      </pc:docMkLst>
      <pc:sldChg chg="del mod modShow">
        <pc:chgData name="Benjamin Peterson" userId="1c8f4ff88f1e515c" providerId="Windows Live" clId="Web-{AAAA519E-5F7B-49C9-8F6F-3AB7DF81B96D}" dt="2021-08-11T20:00:28.846" v="1"/>
        <pc:sldMkLst>
          <pc:docMk/>
          <pc:sldMk cId="0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2FDAC3-9C99-40CE-B9C2-0BB1FE2F69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9868F8-7C90-44BC-9D5C-07FFC8FE2E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E230AC-0599-4B14-A034-4E11D7AF23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937773-2613-45FF-91AD-E8B0BCD53E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77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CDCEEB-323F-48E8-BE09-19414ACA5F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5DB225-75D8-41F3-81FB-F3DF4AA255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B10927-1009-46B7-A366-986080442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B2AE6-3523-4397-897D-6768436293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15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6F4DF3-02CC-4503-A5AA-225D1E4BA1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9AB071-38AB-4F38-805C-D077A44E89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E439C1-2ACC-4D66-9744-4790FE200A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41581B-9777-4FFA-9688-2E5272A7AF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91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B240E1-2EC2-4721-91B4-35C2D2129B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F33772-67A6-4F39-9471-0661574A2D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6106B5-6522-46E5-B662-EE550D9833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FC108-FA23-4E8E-8FF7-3AE6322BF0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3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290E26-6A7D-4E36-B947-725D86FE91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4F947F-6FBB-4CB6-914C-9C81D45618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2921E7-A1EE-4E6B-A59F-DA0FC07C99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12588B-7E27-4D60-A737-994EBA2C98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7664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946D8-F167-4276-8EE1-96E3571649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450E56-312C-4371-B377-525AAAC833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2148F0-1ED5-4037-8B32-E87C33142E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95033A-48AD-413E-A753-0FEEEC6EB6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7460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ADD9660-4DDD-448B-ADFF-2787C1FE6F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36E87CB-F1D8-4A71-A640-EE6F0196C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B04864F-92DA-44E6-8BB2-4E57003D08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94731-E286-4EB5-994C-95D25FDB59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62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55F5E1F-5A61-495A-88A9-42D5A00B59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850284D-7E0E-4C60-AEE8-1CC1EF00A6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D521FA3-687A-4075-A828-CF41821662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8794C-30E8-4B56-A2A0-ED23C19B0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47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23921CE-E017-4D16-A08C-EE5B40D65F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3EC6870-B1E2-47A4-ADC9-7611FC58C8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F594AA0-FEE8-42E2-9FFF-88C4A6B241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0286E-6264-4CEA-9FCC-36F75A174C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214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6F30C4-85DA-4A08-B16C-5F2E1B0C8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0567D4-F735-4472-9E2A-1213FBEE66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B74C41-0E96-4B8E-BCA6-0DB3AF43C1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D70186-F75B-47C6-826D-2B51FCE736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3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0EE0A6-6312-49D9-86D6-61ADC47EB6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E73A99-1E1E-439A-ACE7-8075B3184A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C6D4B5-84EA-4D03-B268-F9F5795B2F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E9CFF0-7723-422E-A552-15057A4DD0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927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FA4ED29-ABB5-477C-9178-806F71CED8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44C2C5-54A6-403E-8F0A-4BBC8ECD8B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19984B8-CEB7-4F45-A8A6-A14C12EF9E2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68E31E4-2FF0-4AC5-807D-2B715CF81EE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E8C8F42-A1A3-4B66-89A6-8C73A528F9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5DE7FA-F01A-41F6-8E58-3544A3944E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yez.org/cases/1970-1979/1975/1975_75_436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39zae4IxUA" TargetMode="External"/><Relationship Id="rId2" Type="http://schemas.openxmlformats.org/officeDocument/2006/relationships/hyperlink" Target="http://www.youtube.com/watch?v=phqOuEhg9y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yez.org/cases/2000-2009/2008/2008_08_20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B219F01-2E29-45A0-9D90-F1B2603064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latin typeface="Maiandra GD" panose="020E0502030308020204" pitchFamily="34" charset="0"/>
              </a:rPr>
              <a:t>Follow the Money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9BCE256-8FE9-4B4C-9499-741E6646879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latin typeface="Maiandra GD" panose="020E0502030308020204" pitchFamily="34" charset="0"/>
              </a:rPr>
              <a:t>The role of Money in the American Electoral System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A65761D-2058-4EB6-8781-A0414FC240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3600" b="1" i="1" u="sng">
                <a:solidFill>
                  <a:schemeClr val="bg1"/>
                </a:solidFill>
                <a:latin typeface="Maiandra GD" panose="020E0502030308020204" pitchFamily="34" charset="0"/>
              </a:rPr>
              <a:t>“Money is the mother’s milk of politics.”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3540F78-6C6D-4BEB-AD65-01F7A0CB32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chemeClr val="bg1"/>
                </a:solidFill>
                <a:latin typeface="Maiandra GD" panose="020E0502030308020204" pitchFamily="34" charset="0"/>
              </a:rPr>
              <a:t>The </a:t>
            </a:r>
            <a:r>
              <a:rPr lang="en-US" altLang="en-US" sz="2800" u="sng">
                <a:solidFill>
                  <a:schemeClr val="bg1"/>
                </a:solidFill>
                <a:latin typeface="Maiandra GD" panose="020E0502030308020204" pitchFamily="34" charset="0"/>
              </a:rPr>
              <a:t>Watergate Scandal</a:t>
            </a:r>
            <a:r>
              <a:rPr lang="en-US" altLang="en-US" sz="2800">
                <a:solidFill>
                  <a:schemeClr val="bg1"/>
                </a:solidFill>
                <a:latin typeface="Maiandra GD" panose="020E0502030308020204" pitchFamily="34" charset="0"/>
              </a:rPr>
              <a:t> of the 1970s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Maiandra GD" panose="020E0502030308020204" pitchFamily="34" charset="0"/>
              </a:rPr>
              <a:t>    -  political corruption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Maiandra GD" panose="020E0502030308020204" pitchFamily="34" charset="0"/>
              </a:rPr>
              <a:t>    -  illegal campaign contributions exposed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u="sng">
                <a:solidFill>
                  <a:schemeClr val="bg1"/>
                </a:solidFill>
                <a:latin typeface="Maiandra GD" panose="020E0502030308020204" pitchFamily="34" charset="0"/>
              </a:rPr>
              <a:t>Federal Election Campaign Act</a:t>
            </a:r>
            <a:r>
              <a:rPr lang="en-US" altLang="en-US" sz="2800">
                <a:solidFill>
                  <a:schemeClr val="bg1"/>
                </a:solidFill>
                <a:latin typeface="Maiandra GD" panose="020E0502030308020204" pitchFamily="34" charset="0"/>
              </a:rPr>
              <a:t> passed, 1974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Maiandra GD" panose="020E0502030308020204" pitchFamily="34" charset="0"/>
              </a:rPr>
              <a:t>    </a:t>
            </a:r>
            <a:r>
              <a:rPr lang="en-US" altLang="en-US" sz="2800" b="1">
                <a:solidFill>
                  <a:schemeClr val="bg1"/>
                </a:solidFill>
                <a:latin typeface="Maiandra GD" panose="020E0502030308020204" pitchFamily="34" charset="0"/>
              </a:rPr>
              <a:t>I  Federal Election Commission</a:t>
            </a:r>
            <a:r>
              <a:rPr lang="en-US" altLang="en-US" sz="2800">
                <a:solidFill>
                  <a:schemeClr val="bg1"/>
                </a:solidFill>
                <a:latin typeface="Maiandra GD" panose="020E0502030308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Maiandra GD" panose="020E0502030308020204" pitchFamily="34" charset="0"/>
              </a:rPr>
              <a:t>         &gt;  administers campaign finance laws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Maiandra GD" panose="020E0502030308020204" pitchFamily="34" charset="0"/>
              </a:rPr>
              <a:t>         &gt;  enforces compliance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Maiandra GD" panose="020E0502030308020204" pitchFamily="34" charset="0"/>
              </a:rPr>
              <a:t>    </a:t>
            </a:r>
            <a:r>
              <a:rPr lang="en-US" altLang="en-US" sz="2800" b="1">
                <a:solidFill>
                  <a:schemeClr val="bg1"/>
                </a:solidFill>
                <a:latin typeface="Maiandra GD" panose="020E0502030308020204" pitchFamily="34" charset="0"/>
              </a:rPr>
              <a:t>II  Presidential Election Campaign Fund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Maiandra GD" panose="020E0502030308020204" pitchFamily="34" charset="0"/>
              </a:rPr>
              <a:t>         &gt;  gives money to qualified presidential candidates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Maiandra GD" panose="020E0502030308020204" pitchFamily="34" charset="0"/>
              </a:rPr>
              <a:t>         &gt;  $3.00 option on all individual tax forms (11%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Maiandra GD" panose="020E0502030308020204" pitchFamily="34" charset="0"/>
              </a:rPr>
              <a:t>              participation)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Maiandra GD" panose="020E0502030308020204" pitchFamily="34" charset="0"/>
              </a:rPr>
              <a:t>  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bg1">
                <a:gamma/>
                <a:shade val="28627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43FB180-3E06-4330-A57C-A38950981D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z="3600" b="1" i="1" u="sng">
                <a:latin typeface="Maiandra GD" panose="020E0502030308020204" pitchFamily="34" charset="0"/>
              </a:rPr>
              <a:t>Federal Election Campaign Act</a:t>
            </a:r>
            <a:r>
              <a:rPr lang="en-US" altLang="en-US" sz="3600" b="1" u="sng">
                <a:latin typeface="Maiandra GD" panose="020E0502030308020204" pitchFamily="34" charset="0"/>
              </a:rPr>
              <a:t> continued…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9CAF92F-D59B-4E33-8FC2-1B730E7088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 III </a:t>
            </a:r>
            <a:r>
              <a:rPr lang="en-US" altLang="en-US" b="1">
                <a:latin typeface="Maiandra GD" panose="020E0502030308020204" pitchFamily="34" charset="0"/>
              </a:rPr>
              <a:t>Partial funding for presidential </a:t>
            </a:r>
            <a:r>
              <a:rPr lang="en-US" altLang="en-US" b="1" u="sng">
                <a:latin typeface="Maiandra GD" panose="020E0502030308020204" pitchFamily="34" charset="0"/>
              </a:rPr>
              <a:t>primaries</a:t>
            </a:r>
            <a:r>
              <a:rPr lang="en-US" altLang="en-US">
                <a:latin typeface="Maiandra GD" panose="020E0502030308020204" pitchFamily="34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    &gt;  open to candidates who raise $5,000 in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		    at least 20 states on their own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    &gt;  gov’t provides matching funds for all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         donations $250 or less </a:t>
            </a:r>
            <a:r>
              <a:rPr lang="en-US" altLang="en-US" u="sng">
                <a:latin typeface="Maiandra GD" panose="020E0502030308020204" pitchFamily="34" charset="0"/>
              </a:rPr>
              <a:t>(matching funds)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    &gt;  </a:t>
            </a:r>
            <a:r>
              <a:rPr lang="en-US" altLang="en-US" i="1">
                <a:latin typeface="Maiandra GD" panose="020E0502030308020204" pitchFamily="34" charset="0"/>
              </a:rPr>
              <a:t>candidates who accept </a:t>
            </a:r>
            <a:r>
              <a:rPr lang="en-US" altLang="en-US" i="1" u="sng">
                <a:latin typeface="Maiandra GD" panose="020E0502030308020204" pitchFamily="34" charset="0"/>
              </a:rPr>
              <a:t>must</a:t>
            </a:r>
            <a:r>
              <a:rPr lang="en-US" altLang="en-US" i="1">
                <a:latin typeface="Maiandra GD" panose="020E0502030308020204" pitchFamily="34" charset="0"/>
              </a:rPr>
              <a:t> agree to </a:t>
            </a:r>
          </a:p>
          <a:p>
            <a:pPr eaLnBrk="1" hangingPunct="1">
              <a:buFontTx/>
              <a:buNone/>
            </a:pPr>
            <a:r>
              <a:rPr lang="en-US" altLang="en-US" i="1">
                <a:latin typeface="Maiandra GD" panose="020E0502030308020204" pitchFamily="34" charset="0"/>
              </a:rPr>
              <a:t>            </a:t>
            </a:r>
            <a:r>
              <a:rPr lang="en-US" altLang="en-US" i="1" u="sng">
                <a:latin typeface="Maiandra GD" panose="020E0502030308020204" pitchFamily="34" charset="0"/>
              </a:rPr>
              <a:t>spending limits</a:t>
            </a:r>
            <a:r>
              <a:rPr lang="en-US" altLang="en-US" i="1">
                <a:latin typeface="Maiandra GD" panose="020E0502030308020204" pitchFamily="34" charset="0"/>
              </a:rPr>
              <a:t> prescribed by law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    &gt;  most candidates refuse partial funding</a:t>
            </a:r>
          </a:p>
          <a:p>
            <a:pPr eaLnBrk="1" hangingPunct="1"/>
            <a:r>
              <a:rPr lang="en-US" altLang="en-US">
                <a:latin typeface="Maiandra GD" panose="020E0502030308020204" pitchFamily="34" charset="0"/>
              </a:rPr>
              <a:t>Bush &amp; Kerry (2004); McCain &amp; Obama (2008):</a:t>
            </a:r>
          </a:p>
          <a:p>
            <a:pPr algn="ctr" eaLnBrk="1" hangingPunct="1">
              <a:buFontTx/>
              <a:buNone/>
            </a:pPr>
            <a:r>
              <a:rPr lang="en-US" altLang="en-US" b="1" u="sng">
                <a:solidFill>
                  <a:schemeClr val="bg1"/>
                </a:solidFill>
                <a:latin typeface="Maiandra GD" panose="020E0502030308020204" pitchFamily="34" charset="0"/>
              </a:rPr>
              <a:t>ALL REFUSED!!!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28627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28627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E305972-0881-4AB8-9045-1B97ABB16D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z="3600" b="1" i="1" u="sng">
                <a:solidFill>
                  <a:schemeClr val="bg1"/>
                </a:solidFill>
                <a:latin typeface="Maiandra GD" panose="020E0502030308020204" pitchFamily="34" charset="0"/>
              </a:rPr>
              <a:t>Federal Election Campaign Act</a:t>
            </a:r>
            <a:r>
              <a:rPr lang="en-US" altLang="en-US" sz="3600" b="1" u="sng">
                <a:solidFill>
                  <a:schemeClr val="bg1"/>
                </a:solidFill>
                <a:latin typeface="Maiandra GD" panose="020E0502030308020204" pitchFamily="34" charset="0"/>
              </a:rPr>
              <a:t> continued…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0C175F9-9CE3-45EF-9E59-420D013ACB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latin typeface="Maiandra GD" panose="020E0502030308020204" pitchFamily="34" charset="0"/>
              </a:rPr>
              <a:t>    </a:t>
            </a:r>
            <a:r>
              <a:rPr lang="en-US" altLang="en-US" sz="2800" b="1">
                <a:latin typeface="Maiandra GD" panose="020E0502030308020204" pitchFamily="34" charset="0"/>
              </a:rPr>
              <a:t>IV  </a:t>
            </a:r>
            <a:r>
              <a:rPr lang="en-US" altLang="en-US" b="1">
                <a:latin typeface="Maiandra GD" panose="020E0502030308020204" pitchFamily="34" charset="0"/>
              </a:rPr>
              <a:t>Public funding for major party candidates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>
                <a:latin typeface="Maiandra GD" panose="020E0502030308020204" pitchFamily="34" charset="0"/>
              </a:rPr>
              <a:t>        in general election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  &gt;  FEC pays cost of general election campaigns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  &gt;  </a:t>
            </a:r>
            <a:r>
              <a:rPr lang="en-US" altLang="en-US" b="1" u="sng">
                <a:latin typeface="Maiandra GD" panose="020E0502030308020204" pitchFamily="34" charset="0"/>
              </a:rPr>
              <a:t>2008 limit:</a:t>
            </a:r>
            <a:r>
              <a:rPr lang="en-US" altLang="en-US" b="1">
                <a:latin typeface="Maiandra GD" panose="020E0502030308020204" pitchFamily="34" charset="0"/>
              </a:rPr>
              <a:t> $84 million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</a:t>
            </a:r>
            <a:r>
              <a:rPr lang="en-US" altLang="en-US" i="1">
                <a:latin typeface="Maiandra GD" panose="020E0502030308020204" pitchFamily="34" charset="0"/>
              </a:rPr>
              <a:t>(McCain accepted…why? And with what result?)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</a:t>
            </a:r>
            <a:r>
              <a:rPr lang="en-US" altLang="en-US" b="1">
                <a:latin typeface="Maiandra GD" panose="020E0502030308020204" pitchFamily="34" charset="0"/>
              </a:rPr>
              <a:t>*</a:t>
            </a:r>
            <a:r>
              <a:rPr lang="en-US" altLang="en-US">
                <a:latin typeface="Maiandra GD" panose="020E0502030308020204" pitchFamily="34" charset="0"/>
              </a:rPr>
              <a:t> </a:t>
            </a:r>
            <a:r>
              <a:rPr lang="en-US" altLang="en-US" b="1" u="sng">
                <a:latin typeface="Maiandra GD" panose="020E0502030308020204" pitchFamily="34" charset="0"/>
              </a:rPr>
              <a:t>McCain</a:t>
            </a:r>
            <a:r>
              <a:rPr lang="en-US" altLang="en-US">
                <a:latin typeface="Maiandra GD" panose="020E0502030308020204" pitchFamily="34" charset="0"/>
              </a:rPr>
              <a:t> raised $350 m ($266 m spent on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  primary; $84 m spent on general election)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</a:t>
            </a:r>
            <a:r>
              <a:rPr lang="en-US" altLang="en-US" b="1">
                <a:latin typeface="Maiandra GD" panose="020E0502030308020204" pitchFamily="34" charset="0"/>
              </a:rPr>
              <a:t>*</a:t>
            </a:r>
            <a:r>
              <a:rPr lang="en-US" altLang="en-US">
                <a:latin typeface="Maiandra GD" panose="020E0502030308020204" pitchFamily="34" charset="0"/>
              </a:rPr>
              <a:t> </a:t>
            </a:r>
            <a:r>
              <a:rPr lang="en-US" altLang="en-US" b="1" u="sng">
                <a:latin typeface="Maiandra GD" panose="020E0502030308020204" pitchFamily="34" charset="0"/>
              </a:rPr>
              <a:t>Obama</a:t>
            </a:r>
            <a:r>
              <a:rPr lang="en-US" altLang="en-US">
                <a:latin typeface="Maiandra GD" panose="020E0502030308020204" pitchFamily="34" charset="0"/>
              </a:rPr>
              <a:t> declined; raised total of $639 m (for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  both primary and general elections); spent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  approximately $576 m in general election</a:t>
            </a:r>
            <a:endParaRPr lang="en-US" altLang="en-US"/>
          </a:p>
        </p:txBody>
      </p:sp>
      <p:pic>
        <p:nvPicPr>
          <p:cNvPr id="7173" name="Picture 5" descr="070828_mccain">
            <a:extLst>
              <a:ext uri="{FF2B5EF4-FFF2-40B4-BE49-F238E27FC236}">
                <a16:creationId xmlns:a16="http://schemas.microsoft.com/office/drawing/2014/main" id="{0817BF81-8C22-40A0-933C-30BBA7C59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3962400" cy="297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obama_mail_500px">
            <a:extLst>
              <a:ext uri="{FF2B5EF4-FFF2-40B4-BE49-F238E27FC236}">
                <a16:creationId xmlns:a16="http://schemas.microsoft.com/office/drawing/2014/main" id="{F95FBE00-35FD-40D0-B68C-BCF5272F0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04800"/>
            <a:ext cx="4114800" cy="293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B5B5BF5-0E56-48DD-8F20-3B77E881C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z="3600" b="1" i="1" u="sng">
                <a:solidFill>
                  <a:schemeClr val="bg1"/>
                </a:solidFill>
                <a:latin typeface="Maiandra GD" panose="020E0502030308020204" pitchFamily="34" charset="0"/>
              </a:rPr>
              <a:t>Federal Election Campaign Act</a:t>
            </a:r>
            <a:r>
              <a:rPr lang="en-US" altLang="en-US" sz="3600" b="1" u="sng">
                <a:solidFill>
                  <a:schemeClr val="bg1"/>
                </a:solidFill>
                <a:latin typeface="Maiandra GD" panose="020E0502030308020204" pitchFamily="34" charset="0"/>
              </a:rPr>
              <a:t> continued…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4E7660E-D351-458A-985A-7577BCFEB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5791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    </a:t>
            </a:r>
            <a:r>
              <a:rPr lang="en-US" altLang="en-US" b="1">
                <a:latin typeface="Maiandra GD" panose="020E0502030308020204" pitchFamily="34" charset="0"/>
              </a:rPr>
              <a:t>V  Required Full Disclosure</a:t>
            </a:r>
          </a:p>
          <a:p>
            <a:pPr eaLnBrk="1" hangingPunct="1">
              <a:buFontTx/>
              <a:buNone/>
            </a:pPr>
            <a:r>
              <a:rPr lang="en-US" altLang="en-US" b="1">
                <a:latin typeface="Maiandra GD" panose="020E0502030308020204" pitchFamily="34" charset="0"/>
              </a:rPr>
              <a:t>         </a:t>
            </a:r>
            <a:r>
              <a:rPr lang="en-US" altLang="en-US">
                <a:latin typeface="Maiandra GD" panose="020E0502030308020204" pitchFamily="34" charset="0"/>
              </a:rPr>
              <a:t>- all candidates must file reports w/FEC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        listing contributions and spending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      - reports must also disclose who donors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        are</a:t>
            </a:r>
            <a:endParaRPr lang="en-US" altLang="en-US" b="1">
              <a:latin typeface="Maiandra GD" panose="020E0502030308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 </a:t>
            </a:r>
            <a:r>
              <a:rPr lang="en-US" altLang="en-US" b="1">
                <a:latin typeface="Maiandra GD" panose="020E0502030308020204" pitchFamily="34" charset="0"/>
              </a:rPr>
              <a:t>VI  Limited Contributions</a:t>
            </a:r>
          </a:p>
          <a:p>
            <a:pPr eaLnBrk="1" hangingPunct="1">
              <a:buFontTx/>
              <a:buNone/>
            </a:pPr>
            <a:r>
              <a:rPr lang="en-US" altLang="en-US" b="1">
                <a:latin typeface="Maiandra GD" panose="020E0502030308020204" pitchFamily="34" charset="0"/>
              </a:rPr>
              <a:t>         </a:t>
            </a:r>
            <a:r>
              <a:rPr lang="en-US" altLang="en-US">
                <a:latin typeface="Maiandra GD" panose="020E0502030308020204" pitchFamily="34" charset="0"/>
              </a:rPr>
              <a:t>- individuals limited to $1,000 donations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      - limit will be increased under </a:t>
            </a:r>
            <a:r>
              <a:rPr lang="en-US" altLang="en-US" i="1">
                <a:latin typeface="Maiandra GD" panose="020E0502030308020204" pitchFamily="34" charset="0"/>
              </a:rPr>
              <a:t>McCain-</a:t>
            </a:r>
          </a:p>
          <a:p>
            <a:pPr eaLnBrk="1" hangingPunct="1">
              <a:buFontTx/>
              <a:buNone/>
            </a:pPr>
            <a:r>
              <a:rPr lang="en-US" altLang="en-US" b="1" i="1">
                <a:latin typeface="Maiandra GD" panose="020E0502030308020204" pitchFamily="34" charset="0"/>
              </a:rPr>
              <a:t>           </a:t>
            </a:r>
            <a:r>
              <a:rPr lang="en-US" altLang="en-US" i="1">
                <a:latin typeface="Maiandra GD" panose="020E0502030308020204" pitchFamily="34" charset="0"/>
              </a:rPr>
              <a:t>Feingold Act…</a:t>
            </a:r>
            <a:r>
              <a:rPr lang="en-US" altLang="en-US"/>
              <a:t>  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D5DF58A-57EC-47D7-915B-1D7DC20379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b="1" i="1">
                <a:solidFill>
                  <a:schemeClr val="tx1"/>
                </a:solidFill>
                <a:latin typeface="Maiandra GD" panose="020E0502030308020204" pitchFamily="34" charset="0"/>
              </a:rPr>
              <a:t>Loopholes to FECA rules…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99042D0-0927-429C-BBED-41829AFC23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6019800"/>
          </a:xfrm>
        </p:spPr>
        <p:txBody>
          <a:bodyPr/>
          <a:lstStyle/>
          <a:p>
            <a:pPr eaLnBrk="1" hangingPunct="1"/>
            <a:r>
              <a:rPr lang="en-US" altLang="en-US" i="1">
                <a:latin typeface="Maiandra GD" panose="020E0502030308020204" pitchFamily="34" charset="0"/>
                <a:hlinkClick r:id="rId2"/>
              </a:rPr>
              <a:t>Buckley v. Valeo, 1974</a:t>
            </a:r>
            <a:endParaRPr lang="en-US" altLang="en-US" i="1">
              <a:latin typeface="Maiandra GD" panose="020E0502030308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i="1">
                <a:latin typeface="Maiandra GD" panose="020E0502030308020204" pitchFamily="34" charset="0"/>
              </a:rPr>
              <a:t>   -  </a:t>
            </a:r>
            <a:r>
              <a:rPr lang="en-US" altLang="en-US">
                <a:latin typeface="Maiandra GD" panose="020E0502030308020204" pitchFamily="34" charset="0"/>
              </a:rPr>
              <a:t>allowed candidates unlimited campaign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   contributions to their own campaigns</a:t>
            </a:r>
          </a:p>
          <a:p>
            <a:pPr eaLnBrk="1" hangingPunct="1"/>
            <a:r>
              <a:rPr lang="en-US" altLang="en-US" u="sng">
                <a:latin typeface="Maiandra GD" panose="020E0502030308020204" pitchFamily="34" charset="0"/>
              </a:rPr>
              <a:t>FECA Amendment, 1979 (</a:t>
            </a:r>
            <a:r>
              <a:rPr lang="en-US" altLang="en-US" b="1" u="sng">
                <a:latin typeface="Maiandra GD" panose="020E0502030308020204" pitchFamily="34" charset="0"/>
              </a:rPr>
              <a:t>soft money)</a:t>
            </a:r>
            <a:endParaRPr lang="en-US" altLang="en-US">
              <a:latin typeface="Maiandra GD" panose="020E0502030308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-  unlimited contributions allowed for: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    1.  voter registration drives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    2.  campaign materials @ grassroots level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    </a:t>
            </a:r>
            <a:r>
              <a:rPr lang="en-US" altLang="en-US">
                <a:solidFill>
                  <a:schemeClr val="bg1"/>
                </a:solidFill>
                <a:latin typeface="Maiandra GD" panose="020E0502030308020204" pitchFamily="34" charset="0"/>
              </a:rPr>
              <a:t>3.  generic party advertising         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E82B92D-D03D-4B27-B57A-611CEF85CB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en-US" b="1" i="1">
                <a:solidFill>
                  <a:schemeClr val="tx1"/>
                </a:solidFill>
                <a:latin typeface="Maiandra GD" panose="020E0502030308020204" pitchFamily="34" charset="0"/>
              </a:rPr>
              <a:t>Loopholes continued…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1A4F7F8-A159-4A95-B4A4-45F125EA80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839200" cy="4876800"/>
          </a:xfrm>
        </p:spPr>
        <p:txBody>
          <a:bodyPr/>
          <a:lstStyle/>
          <a:p>
            <a:pPr eaLnBrk="1" hangingPunct="1"/>
            <a:r>
              <a:rPr lang="en-US" altLang="en-US" b="1" u="sng">
                <a:latin typeface="Maiandra GD" panose="020E0502030308020204" pitchFamily="34" charset="0"/>
              </a:rPr>
              <a:t>McCain-Feingold Act, 2002</a:t>
            </a:r>
            <a:endParaRPr lang="en-US" altLang="en-US" b="1">
              <a:latin typeface="Maiandra GD" panose="020E0502030308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b="1">
                <a:latin typeface="Maiandra GD" panose="020E0502030308020204" pitchFamily="34" charset="0"/>
              </a:rPr>
              <a:t>   -  banned soft money contributions</a:t>
            </a:r>
          </a:p>
          <a:p>
            <a:pPr eaLnBrk="1" hangingPunct="1">
              <a:buFontTx/>
              <a:buNone/>
            </a:pPr>
            <a:r>
              <a:rPr lang="en-US" altLang="en-US" b="1">
                <a:latin typeface="Maiandra GD" panose="020E0502030308020204" pitchFamily="34" charset="0"/>
              </a:rPr>
              <a:t>   -  individual contributions increased to $2,000</a:t>
            </a:r>
          </a:p>
          <a:p>
            <a:pPr eaLnBrk="1" hangingPunct="1">
              <a:buFontTx/>
              <a:buNone/>
            </a:pPr>
            <a:r>
              <a:rPr lang="en-US" altLang="en-US" b="1">
                <a:latin typeface="Maiandra GD" panose="020E0502030308020204" pitchFamily="34" charset="0"/>
              </a:rPr>
              <a:t>      with yearly adjustments for inflation</a:t>
            </a:r>
          </a:p>
          <a:p>
            <a:pPr eaLnBrk="1" hangingPunct="1">
              <a:buFontTx/>
              <a:buNone/>
            </a:pPr>
            <a:r>
              <a:rPr lang="en-US" altLang="en-US" b="1">
                <a:latin typeface="Maiandra GD" panose="020E0502030308020204" pitchFamily="34" charset="0"/>
              </a:rPr>
              <a:t>   -  barred “issue ads” from within 60 days of</a:t>
            </a:r>
          </a:p>
          <a:p>
            <a:pPr eaLnBrk="1" hangingPunct="1">
              <a:buFontTx/>
              <a:buNone/>
            </a:pPr>
            <a:r>
              <a:rPr lang="en-US" altLang="en-US" b="1">
                <a:latin typeface="Maiandra GD" panose="020E0502030308020204" pitchFamily="34" charset="0"/>
              </a:rPr>
              <a:t>      the general election</a:t>
            </a:r>
          </a:p>
          <a:p>
            <a:pPr eaLnBrk="1" hangingPunct="1">
              <a:buFontTx/>
              <a:buNone/>
            </a:pPr>
            <a:r>
              <a:rPr lang="en-US" altLang="en-US" b="1">
                <a:latin typeface="Maiandra GD" panose="020E0502030308020204" pitchFamily="34" charset="0"/>
              </a:rPr>
              <a:t>   -  </a:t>
            </a:r>
            <a:r>
              <a:rPr lang="en-US" altLang="en-US" b="1" i="1">
                <a:latin typeface="Maiandra GD" panose="020E0502030308020204" pitchFamily="34" charset="0"/>
              </a:rPr>
              <a:t>replaced the soft money contribution</a:t>
            </a:r>
          </a:p>
          <a:p>
            <a:pPr eaLnBrk="1" hangingPunct="1">
              <a:buFontTx/>
              <a:buNone/>
            </a:pPr>
            <a:r>
              <a:rPr lang="en-US" altLang="en-US" b="1" i="1">
                <a:latin typeface="Maiandra GD" panose="020E0502030308020204" pitchFamily="34" charset="0"/>
              </a:rPr>
              <a:t>      loophole</a:t>
            </a:r>
            <a:endParaRPr lang="en-US" altLang="en-US" b="1">
              <a:latin typeface="Maiandra GD" panose="020E0502030308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815C3CD-0D92-4283-AE16-2EE6EA9C62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b="1" i="1" u="sng">
                <a:solidFill>
                  <a:schemeClr val="bg1"/>
                </a:solidFill>
                <a:latin typeface="Maiandra GD" panose="020E0502030308020204" pitchFamily="34" charset="0"/>
              </a:rPr>
              <a:t>Loopholes continued…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831CC62-D84B-4F8F-8208-0AF0DB63F4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8392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u="sng">
                <a:latin typeface="Maiandra GD" panose="020E0502030308020204" pitchFamily="34" charset="0"/>
              </a:rPr>
              <a:t>527 Groups</a:t>
            </a:r>
            <a:r>
              <a:rPr lang="en-US" altLang="en-US">
                <a:latin typeface="Maiandra GD" panose="020E0502030308020204" pitchFamily="34" charset="0"/>
              </a:rPr>
              <a:t> (named after governing tax code)</a:t>
            </a:r>
            <a:endParaRPr lang="en-US" altLang="en-US" u="sng">
              <a:latin typeface="Maiandra GD" panose="020E0502030308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-  2004: FEC exempts 527s from contribution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   restrictions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-  Unlimited contributions to 527s (as long as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   they did not explicitly endorse a candidate)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        * </a:t>
            </a:r>
            <a:r>
              <a:rPr lang="en-US" altLang="en-US">
                <a:latin typeface="Maiandra GD" panose="020E0502030308020204" pitchFamily="34" charset="0"/>
                <a:hlinkClick r:id="rId2"/>
              </a:rPr>
              <a:t>Swiftboat Veterans for Truth</a:t>
            </a:r>
            <a:endParaRPr lang="en-US" altLang="en-US">
              <a:latin typeface="Maiandra GD" panose="020E0502030308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        * </a:t>
            </a:r>
            <a:r>
              <a:rPr lang="en-US" altLang="en-US">
                <a:latin typeface="Maiandra GD" panose="020E0502030308020204" pitchFamily="34" charset="0"/>
                <a:hlinkClick r:id="rId3"/>
              </a:rPr>
              <a:t>MoveOn.org</a:t>
            </a:r>
            <a:endParaRPr lang="en-US" altLang="en-US" u="sng">
              <a:latin typeface="Maiandra GD" panose="020E0502030308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u="sng">
                <a:latin typeface="Maiandra GD" panose="020E0502030308020204" pitchFamily="34" charset="0"/>
              </a:rPr>
              <a:t>Political Action Committees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 </a:t>
            </a:r>
            <a:r>
              <a:rPr lang="en-US" altLang="en-US">
                <a:latin typeface="Maiandra GD" panose="020E0502030308020204" pitchFamily="34" charset="0"/>
              </a:rPr>
              <a:t>-  formed by interest groups, labor &amp; business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Maiandra GD" panose="020E0502030308020204" pitchFamily="34" charset="0"/>
              </a:rPr>
              <a:t>   -  </a:t>
            </a:r>
            <a:r>
              <a:rPr lang="en-US" altLang="en-US">
                <a:solidFill>
                  <a:schemeClr val="bg1"/>
                </a:solidFill>
                <a:latin typeface="Maiandra GD" panose="020E0502030308020204" pitchFamily="34" charset="0"/>
              </a:rPr>
              <a:t>funnel contributions up to $5,000 directly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Maiandra GD" panose="020E0502030308020204" pitchFamily="34" charset="0"/>
              </a:rPr>
              <a:t>      to candidates </a:t>
            </a: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FD7E-33F0-41CC-93DF-921F35B40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>
                <a:hlinkClick r:id="rId2"/>
              </a:rPr>
              <a:t>Citizens United v. FEC, 2008</a:t>
            </a:r>
            <a:endParaRPr lang="en-US" altLang="en-US"/>
          </a:p>
          <a:p>
            <a:pPr algn="ctr">
              <a:buFontTx/>
              <a:buNone/>
            </a:pPr>
            <a:r>
              <a:rPr lang="en-US" altLang="en-US" sz="2800"/>
              <a:t>Results:</a:t>
            </a:r>
          </a:p>
          <a:p>
            <a:r>
              <a:rPr lang="en-US" altLang="en-US" sz="2800"/>
              <a:t>Removed limits of corporate funding of independent political broadcasts in candidate elections</a:t>
            </a:r>
          </a:p>
          <a:p>
            <a:r>
              <a:rPr lang="en-US" altLang="en-US" sz="2800"/>
              <a:t>Limits violated free speech of corporations (expansion of “personhood” of corporations beyond that of individuals, who are limited to $5,000)</a:t>
            </a:r>
          </a:p>
          <a:p>
            <a:r>
              <a:rPr lang="en-US" altLang="en-US" sz="2800">
                <a:solidFill>
                  <a:schemeClr val="bg1"/>
                </a:solidFill>
              </a:rPr>
              <a:t>In sum, corporations – society’s wealthiest members – have expanded rights not granted to individuals to fund independent groups – </a:t>
            </a:r>
            <a:r>
              <a:rPr lang="en-US" altLang="en-US" sz="2800">
                <a:solidFill>
                  <a:srgbClr val="C00000"/>
                </a:solidFill>
              </a:rPr>
              <a:t>SUPERPACS!</a:t>
            </a:r>
          </a:p>
          <a:p>
            <a:endParaRPr lang="en-US" altLang="en-US" sz="2800"/>
          </a:p>
          <a:p>
            <a:pPr algn="ctr"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2419</TotalTime>
  <Words>620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Follow the Money</vt:lpstr>
      <vt:lpstr>“Money is the mother’s milk of politics.”</vt:lpstr>
      <vt:lpstr>Federal Election Campaign Act continued…</vt:lpstr>
      <vt:lpstr>Federal Election Campaign Act continued…</vt:lpstr>
      <vt:lpstr>Federal Election Campaign Act continued…</vt:lpstr>
      <vt:lpstr>Loopholes to FECA rules…</vt:lpstr>
      <vt:lpstr>Loopholes continued…</vt:lpstr>
      <vt:lpstr>Loopholes continued…</vt:lpstr>
      <vt:lpstr>PowerPoint Presentation</vt:lpstr>
    </vt:vector>
  </TitlesOfParts>
  <Company>Edgewood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 the Money</dc:title>
  <dc:creator>petersonba</dc:creator>
  <cp:lastModifiedBy>Ben A. Peterson</cp:lastModifiedBy>
  <cp:revision>33</cp:revision>
  <dcterms:created xsi:type="dcterms:W3CDTF">2008-11-17T14:56:06Z</dcterms:created>
  <dcterms:modified xsi:type="dcterms:W3CDTF">2021-08-11T20:00:28Z</dcterms:modified>
</cp:coreProperties>
</file>