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132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752EA-96E7-4136-A1AA-1692C0B04C75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C48E-B0EF-4628-A760-AF73C8A74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00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752EA-96E7-4136-A1AA-1692C0B04C75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C48E-B0EF-4628-A760-AF73C8A74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91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752EA-96E7-4136-A1AA-1692C0B04C75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C48E-B0EF-4628-A760-AF73C8A74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35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752EA-96E7-4136-A1AA-1692C0B04C75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C48E-B0EF-4628-A760-AF73C8A74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99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752EA-96E7-4136-A1AA-1692C0B04C75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C48E-B0EF-4628-A760-AF73C8A74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02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752EA-96E7-4136-A1AA-1692C0B04C75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C48E-B0EF-4628-A760-AF73C8A74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73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752EA-96E7-4136-A1AA-1692C0B04C75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C48E-B0EF-4628-A760-AF73C8A74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84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752EA-96E7-4136-A1AA-1692C0B04C75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C48E-B0EF-4628-A760-AF73C8A74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65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752EA-96E7-4136-A1AA-1692C0B04C75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C48E-B0EF-4628-A760-AF73C8A74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05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752EA-96E7-4136-A1AA-1692C0B04C75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C48E-B0EF-4628-A760-AF73C8A74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6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752EA-96E7-4136-A1AA-1692C0B04C75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C48E-B0EF-4628-A760-AF73C8A74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38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752EA-96E7-4136-A1AA-1692C0B04C75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9C48E-B0EF-4628-A760-AF73C8A74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3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Vladimir Script" panose="03050402040407070305" pitchFamily="66" charset="0"/>
              </a:rPr>
              <a:t>The Great Debate</a:t>
            </a:r>
            <a:endParaRPr lang="en-US" b="1" dirty="0">
              <a:latin typeface="Vladimir Script" panose="03050402040407070305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latin typeface="Vladimir Script" panose="03050402040407070305" pitchFamily="66" charset="0"/>
              </a:rPr>
              <a:t>The Road to Securing Our Fundamental Rights</a:t>
            </a:r>
            <a:endParaRPr lang="en-US" b="1" dirty="0">
              <a:latin typeface="Vladimir Script" panose="030504020404070703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0665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480"/>
          </a:xfrm>
        </p:spPr>
        <p:txBody>
          <a:bodyPr/>
          <a:lstStyle/>
          <a:p>
            <a:pPr algn="ctr"/>
            <a:r>
              <a:rPr lang="en-US" b="1" dirty="0" smtClean="0"/>
              <a:t>Incorporation Doctrine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8605"/>
            <a:ext cx="10515600" cy="5140411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sz="3200" i="1" dirty="0" smtClean="0"/>
              <a:t>How can we get the Bill of Rights to apply to </a:t>
            </a:r>
            <a:r>
              <a:rPr lang="en-US" sz="3200" b="1" i="1" u="sng" dirty="0" smtClean="0"/>
              <a:t>states</a:t>
            </a:r>
            <a:r>
              <a:rPr lang="en-US" sz="3200" i="1" dirty="0" smtClean="0"/>
              <a:t> </a:t>
            </a:r>
            <a:r>
              <a:rPr lang="en-US" sz="3200" b="1" i="1" dirty="0" smtClean="0"/>
              <a:t>as well as the </a:t>
            </a:r>
            <a:r>
              <a:rPr lang="en-US" sz="3200" b="1" i="1" u="sng" dirty="0" smtClean="0"/>
              <a:t>United States</a:t>
            </a:r>
            <a:r>
              <a:rPr lang="en-US" sz="3200" b="1" i="1" dirty="0" smtClean="0"/>
              <a:t>?</a:t>
            </a:r>
          </a:p>
          <a:p>
            <a:r>
              <a:rPr lang="en-US" sz="3200" dirty="0" smtClean="0"/>
              <a:t>14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Amendment ratified in 1868</a:t>
            </a:r>
          </a:p>
          <a:p>
            <a:pPr marL="914400" lvl="2" indent="0">
              <a:buNone/>
            </a:pPr>
            <a:r>
              <a:rPr lang="en-US" sz="2800" i="1" dirty="0" smtClean="0"/>
              <a:t>“No </a:t>
            </a:r>
            <a:r>
              <a:rPr lang="en-US" sz="2800" b="1" i="1" u="sng" dirty="0" smtClean="0"/>
              <a:t>State</a:t>
            </a:r>
            <a:r>
              <a:rPr lang="en-US" sz="2800" i="1" dirty="0" smtClean="0"/>
              <a:t> shall make or enforce any law which shall abridge the privileges or immunities of </a:t>
            </a:r>
            <a:r>
              <a:rPr lang="en-US" sz="2800" b="1" i="1" u="sng" dirty="0" smtClean="0"/>
              <a:t>citizens of the United States</a:t>
            </a:r>
            <a:r>
              <a:rPr lang="en-US" sz="2800" i="1" dirty="0" smtClean="0"/>
              <a:t>; nor shall any </a:t>
            </a:r>
            <a:r>
              <a:rPr lang="en-US" sz="2800" b="1" i="1" u="sng" dirty="0" smtClean="0"/>
              <a:t>State</a:t>
            </a:r>
            <a:r>
              <a:rPr lang="en-US" sz="2800" i="1" dirty="0" smtClean="0"/>
              <a:t> deprive any person of life, liberty, or property without due process of law…”</a:t>
            </a:r>
          </a:p>
          <a:p>
            <a:r>
              <a:rPr lang="en-US" sz="3200" dirty="0" smtClean="0"/>
              <a:t>Impact? States </a:t>
            </a:r>
            <a:r>
              <a:rPr lang="en-US" sz="3200" b="1" i="1" u="sng" dirty="0" smtClean="0"/>
              <a:t>must</a:t>
            </a:r>
            <a:r>
              <a:rPr lang="en-US" sz="3200" dirty="0" smtClean="0"/>
              <a:t> respect the rights and protections of the Bill of Rights!</a:t>
            </a:r>
          </a:p>
          <a:p>
            <a:r>
              <a:rPr lang="en-US" sz="3200" dirty="0" smtClean="0"/>
              <a:t>This is the </a:t>
            </a:r>
            <a:r>
              <a:rPr lang="en-US" sz="3200" b="1" u="sng" dirty="0" smtClean="0"/>
              <a:t>incorporation doctrine</a:t>
            </a:r>
            <a:r>
              <a:rPr lang="en-US" sz="3200" dirty="0" smtClean="0"/>
              <a:t>!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558076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b="-1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7048"/>
          </a:xfrm>
        </p:spPr>
        <p:txBody>
          <a:bodyPr/>
          <a:lstStyle/>
          <a:p>
            <a:pPr algn="ctr"/>
            <a:r>
              <a:rPr lang="en-US" b="1" dirty="0" smtClean="0"/>
              <a:t>Legacy of Incorporation?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2174"/>
            <a:ext cx="10515600" cy="4854789"/>
          </a:xfrm>
        </p:spPr>
        <p:txBody>
          <a:bodyPr/>
          <a:lstStyle/>
          <a:p>
            <a:r>
              <a:rPr lang="en-US" dirty="0" smtClean="0"/>
              <a:t>Enlargement and definition of civil liberties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u="sng" dirty="0" smtClean="0"/>
              <a:t>Civil Liberties:</a:t>
            </a:r>
            <a:r>
              <a:rPr lang="en-US" b="1" dirty="0" smtClean="0"/>
              <a:t> </a:t>
            </a:r>
            <a:r>
              <a:rPr lang="en-US" b="1" i="1" dirty="0" smtClean="0"/>
              <a:t>liberties in the Constitution and Bill of Rights that guarantee protection of…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b="1" i="1" dirty="0" smtClean="0"/>
              <a:t>Persons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b="1" i="1" dirty="0" smtClean="0"/>
              <a:t>Opinions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b="1" i="1" dirty="0" smtClean="0"/>
              <a:t>Property</a:t>
            </a:r>
          </a:p>
          <a:p>
            <a:pPr marL="457200" lvl="1" indent="0">
              <a:buNone/>
            </a:pPr>
            <a:r>
              <a:rPr lang="en-US" b="1" i="1" dirty="0" smtClean="0"/>
              <a:t>…from arbitrary interference of government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u="sng" dirty="0" smtClean="0"/>
              <a:t>Civil Liberties</a:t>
            </a:r>
            <a:r>
              <a:rPr lang="en-US" b="1" dirty="0" smtClean="0"/>
              <a:t>: </a:t>
            </a:r>
            <a:r>
              <a:rPr lang="en-US" b="1" i="1" dirty="0" smtClean="0"/>
              <a:t>restraints upon the government</a:t>
            </a:r>
            <a:endParaRPr lang="en-US" b="1" u="sng" dirty="0" smtClean="0"/>
          </a:p>
          <a:p>
            <a:r>
              <a:rPr lang="en-US" dirty="0" smtClean="0"/>
              <a:t>Enlargement and definition of civil rights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u="sng" dirty="0" smtClean="0"/>
              <a:t>Civil Rights</a:t>
            </a:r>
            <a:r>
              <a:rPr lang="en-US" b="1" dirty="0" smtClean="0"/>
              <a:t>: government policies that protect individuals from arbitrary or discriminatory treatment by government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Applies to race, gender, and 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4996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8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Reflection 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9881"/>
            <a:ext cx="10515600" cy="465708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You will need to access </a:t>
            </a:r>
            <a:r>
              <a:rPr lang="en-US" dirty="0" err="1" smtClean="0"/>
              <a:t>Socrative</a:t>
            </a:r>
            <a:r>
              <a:rPr lang="en-US" dirty="0" smtClean="0"/>
              <a:t> to answer these questions.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i="1" dirty="0" smtClean="0"/>
              <a:t>What is the incorporation doctrine?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i="1" dirty="0" smtClean="0"/>
              <a:t>Why is the incorporation doctrine so important to you as a citizen of the State of Ohio? (Provide an example to support your answer!)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i="1" dirty="0" smtClean="0"/>
              <a:t>Which principle of government do the Bill of Rights most fully embody?</a:t>
            </a:r>
          </a:p>
          <a:p>
            <a:pPr marL="514350" indent="-514350">
              <a:buFont typeface="+mj-lt"/>
              <a:buAutoNum type="arabicPeriod"/>
            </a:pPr>
            <a:endParaRPr lang="en-US" sz="3600" i="1" dirty="0" smtClean="0"/>
          </a:p>
          <a:p>
            <a:pPr marL="514350" indent="-514350">
              <a:buFont typeface="+mj-lt"/>
              <a:buAutoNum type="arabicPeriod"/>
            </a:pP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32105351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3062"/>
            <a:ext cx="10515600" cy="969619"/>
          </a:xfrm>
        </p:spPr>
        <p:txBody>
          <a:bodyPr/>
          <a:lstStyle/>
          <a:p>
            <a:pPr algn="ctr"/>
            <a:r>
              <a:rPr lang="en-US" b="1" dirty="0" smtClean="0"/>
              <a:t>The debate over federal power…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9788" y="926757"/>
            <a:ext cx="5157787" cy="580767"/>
          </a:xfrm>
        </p:spPr>
        <p:txBody>
          <a:bodyPr/>
          <a:lstStyle/>
          <a:p>
            <a:pPr algn="ctr"/>
            <a:r>
              <a:rPr lang="en-US" dirty="0" smtClean="0"/>
              <a:t>Federalist Arguments…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07774" y="1507524"/>
            <a:ext cx="5589802" cy="468213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powers granted to the national government would correct the problems of the Articles of Confederation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State sovereignty must give way for the general welfare of the nation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federal power was defined and limited, and states still held many residual powers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72200" y="926757"/>
            <a:ext cx="5183188" cy="580767"/>
          </a:xfrm>
        </p:spPr>
        <p:txBody>
          <a:bodyPr/>
          <a:lstStyle/>
          <a:p>
            <a:pPr algn="ctr"/>
            <a:r>
              <a:rPr lang="en-US" dirty="0" smtClean="0"/>
              <a:t>Antifederalist Arguments…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72200" y="1507524"/>
            <a:ext cx="5715000" cy="468213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truly important powers to govern had been delegated to the national government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states had little role other than to oversee the selection of federal officials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“necessary and proper” and “supremacy” clauses rendered ineffective any limitations on the powers of the national government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7925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6410"/>
          </a:xfrm>
        </p:spPr>
        <p:txBody>
          <a:bodyPr/>
          <a:lstStyle/>
          <a:p>
            <a:pPr algn="ctr"/>
            <a:r>
              <a:rPr lang="en-US" b="1" dirty="0" smtClean="0"/>
              <a:t>Primary Argument of the Antifederalists…	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309816"/>
            <a:ext cx="10515600" cy="48671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u="sng" dirty="0" smtClean="0"/>
              <a:t>There is no Bill of Rights!</a:t>
            </a:r>
          </a:p>
          <a:p>
            <a:r>
              <a:rPr lang="en-US" sz="3200" b="1" dirty="0" smtClean="0"/>
              <a:t>Federalists first stated that none was needed!</a:t>
            </a:r>
          </a:p>
          <a:p>
            <a:pPr lvl="1"/>
            <a:r>
              <a:rPr lang="en-US" sz="2800" b="1" i="1" dirty="0" smtClean="0"/>
              <a:t>Powers to take away the rights of the people had not been included in the plan of government…</a:t>
            </a:r>
          </a:p>
          <a:p>
            <a:pPr lvl="1"/>
            <a:r>
              <a:rPr lang="en-US" sz="2800" b="1" i="1" dirty="0" smtClean="0"/>
              <a:t>Antifederalists laughed heartily and dug in.</a:t>
            </a:r>
          </a:p>
          <a:p>
            <a:r>
              <a:rPr lang="en-US" sz="3200" b="1" dirty="0" smtClean="0"/>
              <a:t>Federalists responded with a promise to add a Bill of Rights as first order of business</a:t>
            </a:r>
          </a:p>
          <a:p>
            <a:r>
              <a:rPr lang="en-US" sz="3200" b="1" dirty="0" smtClean="0"/>
              <a:t>Result: growth of support for the new government, then ratification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165370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3545"/>
          </a:xfrm>
        </p:spPr>
        <p:txBody>
          <a:bodyPr/>
          <a:lstStyle/>
          <a:p>
            <a:pPr algn="ctr"/>
            <a:r>
              <a:rPr lang="en-US" b="1" dirty="0" smtClean="0"/>
              <a:t>The Bill of Rights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8670"/>
            <a:ext cx="10515600" cy="476829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Designed to address the kinds of abuses suffered under British rule</a:t>
            </a:r>
          </a:p>
          <a:p>
            <a:r>
              <a:rPr lang="en-US" sz="3200" b="1" dirty="0" smtClean="0"/>
              <a:t>Summarized under the following three concepts: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b="1" i="1" dirty="0" smtClean="0"/>
              <a:t>Protection of fundamental liberties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b="1" i="1" dirty="0" smtClean="0"/>
              <a:t>Protection from arbitrary power (rights of accused persons)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b="1" i="1" dirty="0" smtClean="0"/>
              <a:t>Protection of unnamed rights</a:t>
            </a:r>
          </a:p>
          <a:p>
            <a:r>
              <a:rPr lang="en-US" sz="3200" b="1" dirty="0" smtClean="0"/>
              <a:t>Written as the first ten Amendments to the Constitution in 1791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845273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Bill of Rights – Fundamental Liberties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3200" b="1" dirty="0" smtClean="0"/>
              <a:t>1</a:t>
            </a:r>
            <a:r>
              <a:rPr lang="en-US" sz="3200" b="1" baseline="30000" dirty="0" smtClean="0"/>
              <a:t>st</a:t>
            </a:r>
            <a:r>
              <a:rPr lang="en-US" sz="3200" b="1" dirty="0" smtClean="0"/>
              <a:t> Amendment: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b="1" dirty="0" smtClean="0"/>
              <a:t>Freedom of Religion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b="1" dirty="0" smtClean="0"/>
              <a:t>Freedom of Speech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b="1" dirty="0" smtClean="0"/>
              <a:t>Freedom of Press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b="1" dirty="0" smtClean="0"/>
              <a:t>Freedom of Assembly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800" b="1" dirty="0"/>
          </a:p>
          <a:p>
            <a:r>
              <a:rPr lang="en-US" sz="3200" b="1" dirty="0" smtClean="0"/>
              <a:t>2</a:t>
            </a:r>
            <a:r>
              <a:rPr lang="en-US" sz="3200" b="1" baseline="30000" dirty="0" smtClean="0"/>
              <a:t>nd</a:t>
            </a:r>
            <a:r>
              <a:rPr lang="en-US" sz="3200" b="1" dirty="0" smtClean="0"/>
              <a:t> Amendment: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b="1" dirty="0" smtClean="0"/>
              <a:t>Right to bear arms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762151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63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The Bill of Rights – </a:t>
            </a:r>
            <a:r>
              <a:rPr lang="en-US" b="1" i="1" dirty="0" smtClean="0"/>
              <a:t>Protection from arbitrary power (rights of accused persons)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30660" y="1431196"/>
            <a:ext cx="5789140" cy="4745767"/>
          </a:xfrm>
        </p:spPr>
        <p:txBody>
          <a:bodyPr/>
          <a:lstStyle/>
          <a:p>
            <a:r>
              <a:rPr lang="en-US" b="1" dirty="0" smtClean="0"/>
              <a:t>3</a:t>
            </a:r>
            <a:r>
              <a:rPr lang="en-US" b="1" baseline="30000" dirty="0" smtClean="0"/>
              <a:t>rd</a:t>
            </a:r>
            <a:r>
              <a:rPr lang="en-US" b="1" dirty="0" smtClean="0"/>
              <a:t> Amendment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 smtClean="0"/>
              <a:t>No quartering of troops in our homes</a:t>
            </a:r>
          </a:p>
          <a:p>
            <a:r>
              <a:rPr lang="en-US" b="1" dirty="0" smtClean="0"/>
              <a:t>4</a:t>
            </a:r>
            <a:r>
              <a:rPr lang="en-US" b="1" baseline="30000" dirty="0" smtClean="0"/>
              <a:t>th</a:t>
            </a:r>
            <a:r>
              <a:rPr lang="en-US" b="1" dirty="0" smtClean="0"/>
              <a:t> Amendment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 smtClean="0"/>
              <a:t>No illegal search and seizure</a:t>
            </a:r>
          </a:p>
          <a:p>
            <a:r>
              <a:rPr lang="en-US" b="1" dirty="0" smtClean="0"/>
              <a:t>5</a:t>
            </a:r>
            <a:r>
              <a:rPr lang="en-US" b="1" baseline="30000" dirty="0" smtClean="0"/>
              <a:t>th</a:t>
            </a:r>
            <a:r>
              <a:rPr lang="en-US" b="1" dirty="0" smtClean="0"/>
              <a:t> Amendment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 smtClean="0"/>
              <a:t>No capital punishment without indictment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 smtClean="0"/>
              <a:t>No double jeopardy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 smtClean="0"/>
              <a:t>No forced self-incrimination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 smtClean="0"/>
              <a:t>No immanent domain without just compensation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199" y="1431196"/>
            <a:ext cx="5789141" cy="4745767"/>
          </a:xfrm>
        </p:spPr>
        <p:txBody>
          <a:bodyPr/>
          <a:lstStyle/>
          <a:p>
            <a:r>
              <a:rPr lang="en-US" b="1" dirty="0" smtClean="0"/>
              <a:t>6</a:t>
            </a:r>
            <a:r>
              <a:rPr lang="en-US" b="1" baseline="30000" dirty="0" smtClean="0"/>
              <a:t>th</a:t>
            </a:r>
            <a:r>
              <a:rPr lang="en-US" b="1" dirty="0" smtClean="0"/>
              <a:t> Amendment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 smtClean="0"/>
              <a:t>Right to speedy&amp; fair trial by jury</a:t>
            </a:r>
          </a:p>
          <a:p>
            <a:r>
              <a:rPr lang="en-US" b="1" dirty="0" smtClean="0"/>
              <a:t>7</a:t>
            </a:r>
            <a:r>
              <a:rPr lang="en-US" b="1" baseline="30000" dirty="0" smtClean="0"/>
              <a:t>th</a:t>
            </a:r>
            <a:r>
              <a:rPr lang="en-US" b="1" dirty="0" smtClean="0"/>
              <a:t> Amendment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 smtClean="0"/>
              <a:t>Right to trial by jury in civil law suits with damages</a:t>
            </a:r>
          </a:p>
          <a:p>
            <a:r>
              <a:rPr lang="en-US" b="1" dirty="0" smtClean="0"/>
              <a:t>8</a:t>
            </a:r>
            <a:r>
              <a:rPr lang="en-US" b="1" baseline="30000" dirty="0" smtClean="0"/>
              <a:t>th</a:t>
            </a:r>
            <a:r>
              <a:rPr lang="en-US" b="1" dirty="0" smtClean="0"/>
              <a:t> Amendment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 smtClean="0"/>
              <a:t>No excessive bail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 smtClean="0"/>
              <a:t>No cruel or unusual punishment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633863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Bill of Rights – Unnamed Rights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sz="3200" b="1" dirty="0" smtClean="0"/>
              <a:t>9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Amendment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b="1" dirty="0" smtClean="0"/>
              <a:t>Rights reserved to the people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b="1" dirty="0" smtClean="0"/>
              <a:t>These rights are not stated in the previous eight amendments</a:t>
            </a:r>
          </a:p>
          <a:p>
            <a:r>
              <a:rPr lang="en-US" sz="3200" b="1" dirty="0" smtClean="0"/>
              <a:t>10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Amendment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b="1" dirty="0" smtClean="0"/>
              <a:t>Powers reserved to the states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b="1" dirty="0" smtClean="0"/>
              <a:t>If it is not delegated to the United States by the Constitution…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b="1" dirty="0" smtClean="0"/>
              <a:t>Nor prohibited to the states by it…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b="1" dirty="0" smtClean="0"/>
              <a:t>Then it belongs to the states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lvl="2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7561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7048"/>
          </a:xfrm>
        </p:spPr>
        <p:txBody>
          <a:bodyPr/>
          <a:lstStyle/>
          <a:p>
            <a:pPr algn="ctr"/>
            <a:r>
              <a:rPr lang="en-US" b="1" dirty="0" smtClean="0"/>
              <a:t>Reflection 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2174"/>
            <a:ext cx="10515600" cy="5128053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You will need to access </a:t>
            </a:r>
            <a:r>
              <a:rPr lang="en-US" dirty="0" err="1" smtClean="0"/>
              <a:t>Socrative</a:t>
            </a:r>
            <a:r>
              <a:rPr lang="en-US" dirty="0" smtClean="0"/>
              <a:t> to answer these questions.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i="1" dirty="0" smtClean="0"/>
              <a:t>How would you summarize the Bill of Rights to a friend?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i="1" dirty="0" smtClean="0"/>
              <a:t>What is the most important Amendment in your opinion? (JUSTIFY YOUR ANSWER!)</a:t>
            </a:r>
          </a:p>
          <a:p>
            <a:pPr marL="514350" indent="-514350">
              <a:buFont typeface="+mj-lt"/>
              <a:buAutoNum type="arabicPeriod"/>
            </a:pP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26488808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4756"/>
          </a:xfrm>
        </p:spPr>
        <p:txBody>
          <a:bodyPr/>
          <a:lstStyle/>
          <a:p>
            <a:pPr algn="ctr"/>
            <a:r>
              <a:rPr lang="en-US" b="1" i="1" dirty="0" smtClean="0"/>
              <a:t>Everyone’s Rights protected since 1791?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9882"/>
            <a:ext cx="10515600" cy="4657081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Bill of Rights were ignored at the state level…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b="1" dirty="0" smtClean="0"/>
              <a:t>Citizenship in states vs. U.S. citizenship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b="1" dirty="0" smtClean="0"/>
              <a:t>Bill or Rights seen as protection on the federal level </a:t>
            </a:r>
            <a:r>
              <a:rPr lang="en-US" sz="2800" b="1" i="1" dirty="0" smtClean="0"/>
              <a:t>only</a:t>
            </a:r>
          </a:p>
          <a:p>
            <a:r>
              <a:rPr lang="en-US" sz="3200" b="1" dirty="0" smtClean="0"/>
              <a:t>Rights of marginalized people routinely ignored by the states</a:t>
            </a:r>
          </a:p>
          <a:p>
            <a:pPr marL="0" indent="0" algn="ctr">
              <a:buNone/>
            </a:pPr>
            <a:r>
              <a:rPr lang="en-US" sz="3200" b="1" i="1" dirty="0" smtClean="0"/>
              <a:t>CIVIL WAR: 1861-1865</a:t>
            </a:r>
          </a:p>
          <a:p>
            <a:r>
              <a:rPr lang="en-US" sz="3200" b="1" dirty="0" smtClean="0"/>
              <a:t>13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Amendment freed slaves, but still faced discrimination in the states</a:t>
            </a:r>
          </a:p>
          <a:p>
            <a:r>
              <a:rPr lang="en-US" sz="3200" b="1" dirty="0" smtClean="0"/>
              <a:t>Revealed flaw in the system of protection of rights!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66422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736</Words>
  <Application>Microsoft Office PowerPoint</Application>
  <PresentationFormat>Widescreen</PresentationFormat>
  <Paragraphs>94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Vladimir Script</vt:lpstr>
      <vt:lpstr>Wingdings</vt:lpstr>
      <vt:lpstr>Office Theme</vt:lpstr>
      <vt:lpstr>The Great Debate</vt:lpstr>
      <vt:lpstr>The debate over federal power…</vt:lpstr>
      <vt:lpstr>Primary Argument of the Antifederalists… </vt:lpstr>
      <vt:lpstr>The Bill of Rights</vt:lpstr>
      <vt:lpstr>The Bill of Rights – Fundamental Liberties</vt:lpstr>
      <vt:lpstr>The Bill of Rights – Protection from arbitrary power (rights of accused persons) </vt:lpstr>
      <vt:lpstr>Bill of Rights – Unnamed Rights</vt:lpstr>
      <vt:lpstr>Reflection Questions</vt:lpstr>
      <vt:lpstr>Everyone’s Rights protected since 1791?</vt:lpstr>
      <vt:lpstr>Incorporation Doctrine</vt:lpstr>
      <vt:lpstr>Legacy of Incorporation?</vt:lpstr>
      <vt:lpstr>Reflection Questions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Debate</dc:title>
  <dc:creator>Ben A. Peterson</dc:creator>
  <cp:lastModifiedBy>Ben A. Peterson</cp:lastModifiedBy>
  <cp:revision>24</cp:revision>
  <dcterms:created xsi:type="dcterms:W3CDTF">2017-01-02T21:28:01Z</dcterms:created>
  <dcterms:modified xsi:type="dcterms:W3CDTF">2017-01-03T17:41:24Z</dcterms:modified>
</cp:coreProperties>
</file>